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2" r:id="rId2"/>
  </p:sldMasterIdLst>
  <p:notesMasterIdLst>
    <p:notesMasterId r:id="rId20"/>
  </p:notesMasterIdLst>
  <p:handoutMasterIdLst>
    <p:handoutMasterId r:id="rId21"/>
  </p:handoutMasterIdLst>
  <p:sldIdLst>
    <p:sldId id="311" r:id="rId3"/>
    <p:sldId id="257" r:id="rId4"/>
    <p:sldId id="329" r:id="rId5"/>
    <p:sldId id="1032" r:id="rId6"/>
    <p:sldId id="357" r:id="rId7"/>
    <p:sldId id="358" r:id="rId8"/>
    <p:sldId id="362" r:id="rId9"/>
    <p:sldId id="1009" r:id="rId10"/>
    <p:sldId id="1010" r:id="rId11"/>
    <p:sldId id="1011" r:id="rId12"/>
    <p:sldId id="1013" r:id="rId13"/>
    <p:sldId id="349" r:id="rId14"/>
    <p:sldId id="265" r:id="rId15"/>
    <p:sldId id="966" r:id="rId16"/>
    <p:sldId id="342" r:id="rId17"/>
    <p:sldId id="1078" r:id="rId18"/>
    <p:sldId id="1085" r:id="rId19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CFF"/>
    <a:srgbClr val="D7C896"/>
    <a:srgbClr val="39275B"/>
    <a:srgbClr val="C79900"/>
    <a:srgbClr val="F4F4F4"/>
    <a:srgbClr val="D7A900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5"/>
    <p:restoredTop sz="91973" autoAdjust="0"/>
  </p:normalViewPr>
  <p:slideViewPr>
    <p:cSldViewPr snapToObjects="1">
      <p:cViewPr varScale="1">
        <p:scale>
          <a:sx n="117" d="100"/>
          <a:sy n="117" d="100"/>
        </p:scale>
        <p:origin x="16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6E03-FF8F-F043-A96F-D7A5AEA854C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2214-2CEE-284F-AE70-A49E5EAB5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20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07555-D59D-914D-83F8-C070483982F1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C4DC8-0FA3-3C40-B18F-539AC7811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NoSQL has more to do</a:t>
            </a:r>
            <a:r>
              <a:rPr lang="en-US" baseline="0"/>
              <a:t> with building scalable web applications than data science and analytics.  </a:t>
            </a:r>
          </a:p>
          <a:p>
            <a:endParaRPr lang="en-US" baseline="0"/>
          </a:p>
          <a:p>
            <a:r>
              <a:rPr lang="en-US" baseline="0"/>
              <a:t>However, it’s important to cover the topic, for a few reasons:</a:t>
            </a:r>
          </a:p>
          <a:p>
            <a:r>
              <a:rPr lang="en-US" baseline="0"/>
              <a:t>1) you will be manipulating data inside of these systems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2) the major systems and terms in this space are influencing people; it’s important to understand the history and trends, so you can make informed technology recommendations when you are asked</a:t>
            </a:r>
          </a:p>
          <a:p>
            <a:r>
              <a:rPr lang="en-US"/>
              <a:t>3) The same concepts we are discussing come up in this space as well.</a:t>
            </a:r>
          </a:p>
          <a:p>
            <a:r>
              <a:rPr lang="en-US"/>
              <a:t>4) Data</a:t>
            </a:r>
            <a:r>
              <a:rPr lang="en-US" baseline="0"/>
              <a:t> scientists build data products, which may involve the use of these systems. 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37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Google’s autocomplete email algorithms were assuming that CEOs are all 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7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55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Equalized Odds and Predictive Parity are impossible to achieve simultaneously when prevalence of the two populations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 = 1|S = 0)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 = 1|S = 1).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lIns="91426" tIns="45713" rIns="91426" bIns="45713" anchor="b"/>
          <a:lstStyle/>
          <a:p>
            <a:pPr algn="r" defTabSz="456943"/>
            <a:fld id="{2F592876-4396-4173-8AB2-B7CFEAAE0ECB}" type="slidenum">
              <a:rPr lang="en-US" sz="1100">
                <a:solidFill>
                  <a:srgbClr val="000000"/>
                </a:solidFill>
                <a:latin typeface="Calibri"/>
                <a:ea typeface="ＭＳ Ｐゴシック" charset="0"/>
                <a:cs typeface="Arial" charset="0"/>
              </a:rPr>
              <a:pPr algn="r" defTabSz="456943"/>
              <a:t>2</a:t>
            </a:fld>
            <a:endParaRPr>
              <a:solidFill>
                <a:prstClr val="black"/>
              </a:solidFill>
              <a:latin typeface="Calibri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9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Whether or not you subscribe to the view that this represents a fundamental shift in scientific inquiry or a different name for what had always been going on in science, there was a demonstrable change: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Nearly every field was moving from data poor to data rich, and researchers were using new methods, new tools, and asking new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EE736-DBD0-5441-A776-0DCF72EA01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0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64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Subject matter experts and data experts used to be the same people, or at least both worked closely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8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as the methods became more advanced, people became more specialized, and distance between subject matter experts and analysis experts increased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44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it’s common for the analysts to have popped out of the organization altogether – vendors, research teams, consultants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6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subject matter experts need to pass data to the analysts.  </a:t>
            </a:r>
          </a:p>
          <a:p>
            <a:r>
              <a:rPr lang="en-US" dirty="0"/>
              <a:t>Analysts need data to even begin to help.</a:t>
            </a:r>
          </a:p>
          <a:p>
            <a:r>
              <a:rPr lang="en-US" dirty="0"/>
              <a:t>It’s (technically) easy to hand over data.  But </a:t>
            </a:r>
            <a:r>
              <a:rPr lang="en-US" dirty="0" err="1"/>
              <a:t>wehat</a:t>
            </a:r>
            <a:r>
              <a:rPr lang="en-US" dirty="0"/>
              <a:t> is harder to deliver?  </a:t>
            </a:r>
          </a:p>
          <a:p>
            <a:r>
              <a:rPr lang="en-US" dirty="0"/>
              <a:t>Context.</a:t>
            </a:r>
          </a:p>
          <a:p>
            <a:endParaRPr lang="en-US" dirty="0"/>
          </a:p>
          <a:p>
            <a:r>
              <a:rPr lang="en-US" dirty="0"/>
              <a:t>Analyze bus route patterns: We found an anomaly of low ridership over a three-day period.  “</a:t>
            </a:r>
            <a:r>
              <a:rPr lang="en-US" dirty="0" err="1"/>
              <a:t>Ya</a:t>
            </a:r>
            <a:r>
              <a:rPr lang="en-US" dirty="0"/>
              <a:t>, it was a snow day”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61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it keeps happening.  Amazon trained a model to recognize good resumes.  What do you think their training data was?  Their own hiring data, which like every other tech firm, doesn’t include </a:t>
            </a:r>
            <a:r>
              <a:rPr lang="en-US" dirty="0" err="1"/>
              <a:t>enpugh</a:t>
            </a:r>
            <a:r>
              <a:rPr lang="en-US" dirty="0"/>
              <a:t> women.</a:t>
            </a:r>
            <a:endParaRPr dirty="0"/>
          </a:p>
        </p:txBody>
      </p:sp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505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284D85-FEAC-6D4D-ADD9-3BD8F167427A}" type="datetime1">
              <a:rPr lang="en-US" smtClean="0"/>
              <a:t>7/11/19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000AE5-584D-C440-9AD8-C8FC349C2170}" type="datetime1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C3D354-CDAA-004A-BBB7-92BEBA53B5C0}" type="datetime1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82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26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2" y="1819205"/>
            <a:ext cx="1103781" cy="128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2" y="1676237"/>
            <a:ext cx="1103781" cy="12848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3093653"/>
            <a:ext cx="8197114" cy="3002348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2307557"/>
            <a:ext cx="8184662" cy="548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3" name="Picture 12" descr="ischool-primary-purple-01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3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07557"/>
            <a:ext cx="8197114" cy="315453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2299970"/>
            <a:ext cx="8184662" cy="3948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2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7B55FEDD-6FD9-7942-8E57-CDDA6D5C3512}" type="datetime1">
              <a:rPr lang="en-US" smtClean="0"/>
              <a:t>7/11/19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0E162-5E18-CC42-AEFF-80654EBA5EC9}" type="datetime1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5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959A-35A8-9348-83C4-31B0671CA6F4}" type="datetime1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82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ED5640-A054-AD43-A009-5122F633A555}" type="datetime1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1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44F366-C044-4B4C-9ED0-43C134576ECA}" type="datetime1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4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FCB4E5-F5CA-CD47-9AE3-A07BD6AB5419}" type="datetime1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F7E3BA-6CFD-3F4B-B6A9-0E95C2C35C95}" type="datetime1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0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999BE-CC0D-BA40-AC64-6591B8579716}" type="datetime1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4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7BC5C81F-24D6-B24D-AABC-683A945C8813}" type="datetime1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Bill Howe, UW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BE813726-3EE7-B74D-9376-57C8D899FEF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05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Urban Analytics at Scale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Bill Howe</a:t>
            </a:r>
          </a:p>
          <a:p>
            <a:r>
              <a:rPr lang="en-US" sz="1600" dirty="0"/>
              <a:t>Associate Professor, Information School</a:t>
            </a:r>
          </a:p>
          <a:p>
            <a:r>
              <a:rPr lang="en-US" sz="1600" dirty="0"/>
              <a:t>University of Washington</a:t>
            </a:r>
          </a:p>
          <a:p>
            <a:r>
              <a:rPr lang="en-US" sz="1600" dirty="0"/>
              <a:t>Director, Cascadia Urban Analytics Cooperative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29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E04A443-A00C-3D4B-905D-8EE69BE9877C}"/>
              </a:ext>
            </a:extLst>
          </p:cNvPr>
          <p:cNvGrpSpPr/>
          <p:nvPr/>
        </p:nvGrpSpPr>
        <p:grpSpPr>
          <a:xfrm>
            <a:off x="2347324" y="2244525"/>
            <a:ext cx="500628" cy="1478782"/>
            <a:chOff x="1441124" y="1676400"/>
            <a:chExt cx="500628" cy="147878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4CBE72-8535-0841-8262-7A4563DD2FE2}"/>
                </a:ext>
              </a:extLst>
            </p:cNvPr>
            <p:cNvSpPr/>
            <p:nvPr/>
          </p:nvSpPr>
          <p:spPr>
            <a:xfrm>
              <a:off x="1447800" y="1676400"/>
              <a:ext cx="457200" cy="457200"/>
            </a:xfrm>
            <a:prstGeom prst="ellipse">
              <a:avLst/>
            </a:prstGeom>
            <a:solidFill>
              <a:schemeClr val="accent4">
                <a:alpha val="79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A2B4F4-82DB-184E-BC71-4E5A3E9E63DA}"/>
                </a:ext>
              </a:extLst>
            </p:cNvPr>
            <p:cNvCxnSpPr>
              <a:cxnSpLocks/>
              <a:stCxn id="23" idx="4"/>
            </p:cNvCxnSpPr>
            <p:nvPr/>
          </p:nvCxnSpPr>
          <p:spPr>
            <a:xfrm>
              <a:off x="1676400" y="2133600"/>
              <a:ext cx="0" cy="60960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5D8EDEA-3861-0743-ADCE-433390230B36}"/>
                </a:ext>
              </a:extLst>
            </p:cNvPr>
            <p:cNvSpPr/>
            <p:nvPr/>
          </p:nvSpPr>
          <p:spPr>
            <a:xfrm>
              <a:off x="1441124" y="2713055"/>
              <a:ext cx="498265" cy="442127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F10B270-49EB-5E4A-9165-58D13A953B7E}"/>
                </a:ext>
              </a:extLst>
            </p:cNvPr>
            <p:cNvSpPr/>
            <p:nvPr/>
          </p:nvSpPr>
          <p:spPr>
            <a:xfrm>
              <a:off x="1443487" y="2287719"/>
              <a:ext cx="498265" cy="226881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CAB555-9EB7-9349-9E01-668C29AD0FE9}"/>
              </a:ext>
            </a:extLst>
          </p:cNvPr>
          <p:cNvGrpSpPr/>
          <p:nvPr/>
        </p:nvGrpSpPr>
        <p:grpSpPr>
          <a:xfrm>
            <a:off x="6504807" y="2307943"/>
            <a:ext cx="500628" cy="1478782"/>
            <a:chOff x="1441124" y="1676400"/>
            <a:chExt cx="500628" cy="147878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122B18A-DCB5-1848-8EE2-E48E07D59AF7}"/>
                </a:ext>
              </a:extLst>
            </p:cNvPr>
            <p:cNvSpPr/>
            <p:nvPr/>
          </p:nvSpPr>
          <p:spPr>
            <a:xfrm>
              <a:off x="1447800" y="1676400"/>
              <a:ext cx="457200" cy="457200"/>
            </a:xfrm>
            <a:prstGeom prst="ellipse">
              <a:avLst/>
            </a:prstGeom>
            <a:solidFill>
              <a:schemeClr val="accent6">
                <a:alpha val="76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CE8C39-7352-AB4C-A0B1-608A5940344F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1676400" y="2133600"/>
              <a:ext cx="0" cy="60960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1787BF4-33B0-6A42-8CA3-72ECB1177771}"/>
                </a:ext>
              </a:extLst>
            </p:cNvPr>
            <p:cNvSpPr/>
            <p:nvPr/>
          </p:nvSpPr>
          <p:spPr>
            <a:xfrm>
              <a:off x="1441124" y="2713055"/>
              <a:ext cx="498265" cy="442127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D95C239-A846-4641-9519-893B340746DC}"/>
                </a:ext>
              </a:extLst>
            </p:cNvPr>
            <p:cNvSpPr/>
            <p:nvPr/>
          </p:nvSpPr>
          <p:spPr>
            <a:xfrm>
              <a:off x="1443487" y="2287719"/>
              <a:ext cx="498265" cy="226881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A7940C6-85DD-3C48-A24E-A524E852A39B}"/>
              </a:ext>
            </a:extLst>
          </p:cNvPr>
          <p:cNvSpPr/>
          <p:nvPr/>
        </p:nvSpPr>
        <p:spPr>
          <a:xfrm>
            <a:off x="1790700" y="1981200"/>
            <a:ext cx="3535100" cy="2133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21507A-E0E7-394E-9BA0-54B37350BB05}"/>
              </a:ext>
            </a:extLst>
          </p:cNvPr>
          <p:cNvSpPr txBox="1"/>
          <p:nvPr/>
        </p:nvSpPr>
        <p:spPr>
          <a:xfrm>
            <a:off x="2938446" y="193950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agency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F49ECF-0B42-F845-90C9-06F0042AA9D0}"/>
              </a:ext>
            </a:extLst>
          </p:cNvPr>
          <p:cNvSpPr txBox="1"/>
          <p:nvPr/>
        </p:nvSpPr>
        <p:spPr>
          <a:xfrm>
            <a:off x="1446277" y="4347014"/>
            <a:ext cx="152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Subject matter experts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A403EA-EA4A-6542-A275-3C598C16033F}"/>
              </a:ext>
            </a:extLst>
          </p:cNvPr>
          <p:cNvSpPr txBox="1"/>
          <p:nvPr/>
        </p:nvSpPr>
        <p:spPr>
          <a:xfrm>
            <a:off x="6520164" y="4485513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66790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3D3859D-EBDD-0647-97F8-84A5C8C4A5C3}"/>
              </a:ext>
            </a:extLst>
          </p:cNvPr>
          <p:cNvCxnSpPr/>
          <p:nvPr/>
        </p:nvCxnSpPr>
        <p:spPr>
          <a:xfrm>
            <a:off x="3055778" y="2919262"/>
            <a:ext cx="3200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27A118-8A5E-9A43-9CC7-BC4E67F24F30}"/>
              </a:ext>
            </a:extLst>
          </p:cNvPr>
          <p:cNvSpPr txBox="1"/>
          <p:nvPr/>
        </p:nvSpPr>
        <p:spPr>
          <a:xfrm>
            <a:off x="4351178" y="2513651"/>
            <a:ext cx="7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13F3E4-3547-F54E-98B3-5D24B956CE34}"/>
              </a:ext>
            </a:extLst>
          </p:cNvPr>
          <p:cNvGrpSpPr/>
          <p:nvPr/>
        </p:nvGrpSpPr>
        <p:grpSpPr>
          <a:xfrm>
            <a:off x="3055778" y="3173151"/>
            <a:ext cx="3200400" cy="408925"/>
            <a:chOff x="3055778" y="3173151"/>
            <a:chExt cx="3200400" cy="40892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EAD3D0-E0EE-584F-9DF0-9FAB84D21B93}"/>
                </a:ext>
              </a:extLst>
            </p:cNvPr>
            <p:cNvSpPr txBox="1"/>
            <p:nvPr/>
          </p:nvSpPr>
          <p:spPr>
            <a:xfrm>
              <a:off x="4224518" y="3212744"/>
              <a:ext cx="1146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context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AC81CD7-31F3-AA4C-BC1D-AE17DBE8D3A1}"/>
                </a:ext>
              </a:extLst>
            </p:cNvPr>
            <p:cNvCxnSpPr/>
            <p:nvPr/>
          </p:nvCxnSpPr>
          <p:spPr>
            <a:xfrm>
              <a:off x="3055778" y="3173151"/>
              <a:ext cx="3200400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F8E86B-CC0C-3D4A-B331-1EF9E9B07976}"/>
              </a:ext>
            </a:extLst>
          </p:cNvPr>
          <p:cNvGrpSpPr/>
          <p:nvPr/>
        </p:nvGrpSpPr>
        <p:grpSpPr>
          <a:xfrm>
            <a:off x="2347324" y="2244525"/>
            <a:ext cx="500628" cy="1478782"/>
            <a:chOff x="1441124" y="1676400"/>
            <a:chExt cx="500628" cy="147878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8BAC49E-FA3C-6D42-973B-C5F981241832}"/>
                </a:ext>
              </a:extLst>
            </p:cNvPr>
            <p:cNvSpPr/>
            <p:nvPr/>
          </p:nvSpPr>
          <p:spPr>
            <a:xfrm>
              <a:off x="1447800" y="1676400"/>
              <a:ext cx="457200" cy="457200"/>
            </a:xfrm>
            <a:prstGeom prst="ellipse">
              <a:avLst/>
            </a:prstGeom>
            <a:solidFill>
              <a:schemeClr val="accent4">
                <a:alpha val="79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AC24DCF-8860-8D4A-8C50-6D51E8EB0D09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1676400" y="2133600"/>
              <a:ext cx="0" cy="60960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5553AC9-46A2-0A4F-BC36-B1C4A435D64D}"/>
                </a:ext>
              </a:extLst>
            </p:cNvPr>
            <p:cNvSpPr/>
            <p:nvPr/>
          </p:nvSpPr>
          <p:spPr>
            <a:xfrm>
              <a:off x="1441124" y="2713055"/>
              <a:ext cx="498265" cy="442127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34BDDA6-7093-5D44-97C3-E7D851FD4E8F}"/>
                </a:ext>
              </a:extLst>
            </p:cNvPr>
            <p:cNvSpPr/>
            <p:nvPr/>
          </p:nvSpPr>
          <p:spPr>
            <a:xfrm>
              <a:off x="1443487" y="2287719"/>
              <a:ext cx="498265" cy="226881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6AADB0-B929-BA46-A79D-04FC9D523BCC}"/>
              </a:ext>
            </a:extLst>
          </p:cNvPr>
          <p:cNvGrpSpPr/>
          <p:nvPr/>
        </p:nvGrpSpPr>
        <p:grpSpPr>
          <a:xfrm>
            <a:off x="6504807" y="2307943"/>
            <a:ext cx="500628" cy="1478782"/>
            <a:chOff x="1441124" y="1676400"/>
            <a:chExt cx="500628" cy="147878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129B39F-6432-1748-9615-15C69F7FC08A}"/>
                </a:ext>
              </a:extLst>
            </p:cNvPr>
            <p:cNvSpPr/>
            <p:nvPr/>
          </p:nvSpPr>
          <p:spPr>
            <a:xfrm>
              <a:off x="1447800" y="1676400"/>
              <a:ext cx="457200" cy="457200"/>
            </a:xfrm>
            <a:prstGeom prst="ellipse">
              <a:avLst/>
            </a:prstGeom>
            <a:solidFill>
              <a:schemeClr val="accent6">
                <a:alpha val="76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22DC540-72C4-D74A-B8DB-7B3B0714E8CA}"/>
                </a:ext>
              </a:extLst>
            </p:cNvPr>
            <p:cNvCxnSpPr>
              <a:cxnSpLocks/>
              <a:stCxn id="35" idx="4"/>
            </p:cNvCxnSpPr>
            <p:nvPr/>
          </p:nvCxnSpPr>
          <p:spPr>
            <a:xfrm>
              <a:off x="1676400" y="2133600"/>
              <a:ext cx="0" cy="60960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105AC46-F523-B549-89E2-FAB57E3EEB98}"/>
                </a:ext>
              </a:extLst>
            </p:cNvPr>
            <p:cNvSpPr/>
            <p:nvPr/>
          </p:nvSpPr>
          <p:spPr>
            <a:xfrm>
              <a:off x="1441124" y="2713055"/>
              <a:ext cx="498265" cy="442127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EB30AF1-97FA-5F4B-AF73-64E938840F2C}"/>
                </a:ext>
              </a:extLst>
            </p:cNvPr>
            <p:cNvSpPr/>
            <p:nvPr/>
          </p:nvSpPr>
          <p:spPr>
            <a:xfrm>
              <a:off x="1443487" y="2287719"/>
              <a:ext cx="498265" cy="226881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951E4C0-DB9C-EC4D-B283-E2A234B34D40}"/>
              </a:ext>
            </a:extLst>
          </p:cNvPr>
          <p:cNvSpPr/>
          <p:nvPr/>
        </p:nvSpPr>
        <p:spPr>
          <a:xfrm>
            <a:off x="1790700" y="1981200"/>
            <a:ext cx="3535100" cy="2133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8529E9-D842-3D42-9158-3255CD574ACE}"/>
              </a:ext>
            </a:extLst>
          </p:cNvPr>
          <p:cNvSpPr txBox="1"/>
          <p:nvPr/>
        </p:nvSpPr>
        <p:spPr>
          <a:xfrm>
            <a:off x="2938446" y="193950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agency</a:t>
            </a:r>
          </a:p>
        </p:txBody>
      </p:sp>
    </p:spTree>
    <p:extLst>
      <p:ext uri="{BB962C8B-B14F-4D97-AF65-F5344CB8AC3E}">
        <p14:creationId xmlns:p14="http://schemas.microsoft.com/office/powerpoint/2010/main" val="107764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" y="885621"/>
            <a:ext cx="7728959" cy="597237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0" y="105508"/>
            <a:ext cx="8956675" cy="619125"/>
          </a:xfrm>
        </p:spPr>
        <p:txBody>
          <a:bodyPr>
            <a:noAutofit/>
          </a:bodyPr>
          <a:lstStyle/>
          <a:p>
            <a:pPr algn="l"/>
            <a:r>
              <a:rPr lang="en-US" sz="2400" dirty="0"/>
              <a:t>Context is important:</a:t>
            </a:r>
            <a:br>
              <a:rPr lang="en-US" sz="2400" dirty="0"/>
            </a:br>
            <a:r>
              <a:rPr lang="en-US" sz="2400" dirty="0"/>
              <a:t>ORCA Percentage Difference in Ridership, Seattle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542" y="1007599"/>
            <a:ext cx="1517463" cy="1517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10229" y="2674475"/>
            <a:ext cx="1423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Mark Hallenbeck</a:t>
            </a:r>
          </a:p>
          <a:p>
            <a:endParaRPr lang="en-US"/>
          </a:p>
          <a:p>
            <a:r>
              <a:rPr lang="en-US"/>
              <a:t>TRAC</a:t>
            </a:r>
          </a:p>
        </p:txBody>
      </p:sp>
    </p:spTree>
    <p:extLst>
      <p:ext uri="{BB962C8B-B14F-4D97-AF65-F5344CB8AC3E}">
        <p14:creationId xmlns:p14="http://schemas.microsoft.com/office/powerpoint/2010/main" val="36960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609600"/>
            <a:ext cx="76200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22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2B4DC-2E96-364D-944D-F676EB05E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78" y="1524000"/>
            <a:ext cx="8654644" cy="25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7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427" name="Screen Shot 2016-09-28 at 7.15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12" y="3486150"/>
            <a:ext cx="7279290" cy="286546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6477000" y="2748637"/>
            <a:ext cx="1714500" cy="623213"/>
          </a:xfrm>
          <a:prstGeom prst="rect">
            <a:avLst/>
          </a:prstGeom>
          <a:noFill/>
        </p:spPr>
        <p:txBody>
          <a:bodyPr wrap="square" lIns="68544" tIns="34273" rIns="68544" bIns="34273" rtlCol="0">
            <a:spAutoFit/>
          </a:bodyPr>
          <a:lstStyle/>
          <a:p>
            <a:r>
              <a:rPr lang="en-US" i="1" dirty="0" err="1"/>
              <a:t>Propublica</a:t>
            </a:r>
            <a:r>
              <a:rPr lang="en-US" i="1" dirty="0"/>
              <a:t>, May 2016</a:t>
            </a:r>
          </a:p>
        </p:txBody>
      </p:sp>
      <p:pic>
        <p:nvPicPr>
          <p:cNvPr id="7" name="Screen Shot 2016-09-28 at 7.14.05 PM.png"/>
          <p:cNvPicPr>
            <a:picLocks noChangeAspect="1"/>
          </p:cNvPicPr>
          <p:nvPr/>
        </p:nvPicPr>
        <p:blipFill rotWithShape="1">
          <a:blip r:embed="rId3"/>
          <a:srcRect b="16774"/>
          <a:stretch/>
        </p:blipFill>
        <p:spPr>
          <a:xfrm>
            <a:off x="378812" y="177192"/>
            <a:ext cx="5943599" cy="33235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6333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8425561" y="6458864"/>
            <a:ext cx="213664" cy="170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8A8A8A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18862" y="189098"/>
            <a:ext cx="2272968" cy="2551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i="1" spc="10" dirty="0">
                <a:latin typeface="Arial"/>
                <a:cs typeface="Arial"/>
              </a:rPr>
              <a:t>Propublica, May 2016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7" name="Google Shape;129;p26">
            <a:extLst>
              <a:ext uri="{FF2B5EF4-FFF2-40B4-BE49-F238E27FC236}">
                <a16:creationId xmlns:a16="http://schemas.microsoft.com/office/drawing/2014/main" id="{2B627DA0-149C-C942-97E9-10B46D49B1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150" y="455866"/>
            <a:ext cx="326707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D28F69-F7FE-7C43-B5F7-647EB6B1146A}"/>
              </a:ext>
            </a:extLst>
          </p:cNvPr>
          <p:cNvSpPr/>
          <p:nvPr/>
        </p:nvSpPr>
        <p:spPr>
          <a:xfrm>
            <a:off x="341474" y="3429000"/>
            <a:ext cx="849772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Predictive Parity: same positive outcome rates across groups, given predictions</a:t>
            </a:r>
          </a:p>
          <a:p>
            <a:r>
              <a:rPr lang="en-US" sz="1600" i="1" dirty="0" err="1">
                <a:solidFill>
                  <a:srgbClr val="0416F4"/>
                </a:solidFill>
              </a:rPr>
              <a:t>Pr</a:t>
            </a:r>
            <a:r>
              <a:rPr lang="en-US" sz="1600" i="1" dirty="0">
                <a:solidFill>
                  <a:srgbClr val="0416F4"/>
                </a:solidFill>
              </a:rPr>
              <a:t>(high-risk | black, predicted low-risk) = </a:t>
            </a:r>
            <a:r>
              <a:rPr lang="en-US" sz="1600" i="1" dirty="0" err="1">
                <a:solidFill>
                  <a:srgbClr val="0416F4"/>
                </a:solidFill>
              </a:rPr>
              <a:t>Pr</a:t>
            </a:r>
            <a:r>
              <a:rPr lang="en-US" sz="1600" i="1" dirty="0">
                <a:solidFill>
                  <a:srgbClr val="0416F4"/>
                </a:solidFill>
              </a:rPr>
              <a:t>(high-risk | white, predicted low-risk) </a:t>
            </a:r>
          </a:p>
          <a:p>
            <a:r>
              <a:rPr lang="en-US" sz="1600" i="1" dirty="0" err="1">
                <a:solidFill>
                  <a:srgbClr val="0416F4"/>
                </a:solidFill>
              </a:rPr>
              <a:t>Pr</a:t>
            </a:r>
            <a:r>
              <a:rPr lang="en-US" sz="1600" i="1" dirty="0">
                <a:solidFill>
                  <a:srgbClr val="0416F4"/>
                </a:solidFill>
              </a:rPr>
              <a:t>(high-risk | black, predicted high-risk) = </a:t>
            </a:r>
            <a:r>
              <a:rPr lang="en-US" sz="1600" i="1" dirty="0" err="1">
                <a:solidFill>
                  <a:srgbClr val="0416F4"/>
                </a:solidFill>
              </a:rPr>
              <a:t>Pr</a:t>
            </a:r>
            <a:r>
              <a:rPr lang="en-US" sz="1600" i="1" dirty="0">
                <a:solidFill>
                  <a:srgbClr val="0416F4"/>
                </a:solidFill>
              </a:rPr>
              <a:t>(high-risk | white, predicted high-risk) </a:t>
            </a:r>
          </a:p>
          <a:p>
            <a:endParaRPr lang="en-US" dirty="0"/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Equalized Odds: same FP between groups</a:t>
            </a:r>
          </a:p>
          <a:p>
            <a:r>
              <a:rPr lang="en-US" sz="1600" i="1" dirty="0" err="1">
                <a:solidFill>
                  <a:srgbClr val="0416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en-US" sz="1600" i="1" dirty="0">
                <a:solidFill>
                  <a:srgbClr val="0416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(predicted high risk | black, low-risk) = </a:t>
            </a:r>
            <a:r>
              <a:rPr lang="en-US" sz="1600" i="1" dirty="0" err="1">
                <a:solidFill>
                  <a:srgbClr val="0416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</a:t>
            </a:r>
            <a:r>
              <a:rPr lang="en-US" sz="1600" i="1" dirty="0">
                <a:solidFill>
                  <a:srgbClr val="0416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(predicted high-risk | white, low-risk) </a:t>
            </a:r>
          </a:p>
          <a:p>
            <a:endParaRPr lang="en-US" sz="1600" i="1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85B19-A4F3-5045-B5C5-226265470D78}"/>
              </a:ext>
            </a:extLst>
          </p:cNvPr>
          <p:cNvSpPr txBox="1"/>
          <p:nvPr/>
        </p:nvSpPr>
        <p:spPr>
          <a:xfrm>
            <a:off x="365186" y="5491103"/>
            <a:ext cx="611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are mutually exclusive  [</a:t>
            </a:r>
            <a:r>
              <a:rPr lang="en-US" dirty="0" err="1">
                <a:solidFill>
                  <a:srgbClr val="FF0000"/>
                </a:solidFill>
              </a:rPr>
              <a:t>Chouldechova</a:t>
            </a:r>
            <a:r>
              <a:rPr lang="en-US" dirty="0">
                <a:solidFill>
                  <a:srgbClr val="FF0000"/>
                </a:solidFill>
              </a:rPr>
              <a:t> 2017]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00FD5C-C4E9-3E4E-A4FD-EB3F52126AF6}"/>
              </a:ext>
            </a:extLst>
          </p:cNvPr>
          <p:cNvSpPr txBox="1"/>
          <p:nvPr/>
        </p:nvSpPr>
        <p:spPr>
          <a:xfrm>
            <a:off x="341474" y="6022571"/>
            <a:ext cx="796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“21 different fairness metrics, implies hundreds of impossibility theorems” </a:t>
            </a:r>
          </a:p>
          <a:p>
            <a:r>
              <a:rPr lang="en-US" dirty="0">
                <a:solidFill>
                  <a:srgbClr val="FF0000"/>
                </a:solidFill>
              </a:rPr>
              <a:t>[Narayanan 2018]</a:t>
            </a:r>
            <a:r>
              <a:rPr lang="en-US" dirty="0">
                <a:solidFill>
                  <a:srgbClr val="0416F4"/>
                </a:solidFill>
              </a:rPr>
              <a:t> </a:t>
            </a:r>
          </a:p>
        </p:txBody>
      </p:sp>
      <p:pic>
        <p:nvPicPr>
          <p:cNvPr id="11" name="Image">
            <a:extLst>
              <a:ext uri="{FF2B5EF4-FFF2-40B4-BE49-F238E27FC236}">
                <a16:creationId xmlns:a16="http://schemas.microsoft.com/office/drawing/2014/main" id="{C98BD2D7-9EAE-E743-A238-19E09E453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1" y="762000"/>
            <a:ext cx="4516821" cy="25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3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AEB75D-B84A-004B-83B2-2AADE572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284BCE-9985-B14C-8E53-E2053AE4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1: Responsible Data Sharing</a:t>
            </a:r>
          </a:p>
          <a:p>
            <a:pPr lvl="1"/>
            <a:r>
              <a:rPr lang="en-US" dirty="0"/>
              <a:t>Privacy</a:t>
            </a:r>
          </a:p>
          <a:p>
            <a:pPr lvl="1"/>
            <a:r>
              <a:rPr lang="en-US" dirty="0"/>
              <a:t>Fairness</a:t>
            </a:r>
          </a:p>
          <a:p>
            <a:r>
              <a:rPr lang="en-US" dirty="0"/>
              <a:t>Part 2: Neural Methods for Urban Data</a:t>
            </a:r>
          </a:p>
          <a:p>
            <a:pPr lvl="1"/>
            <a:r>
              <a:rPr lang="en-US" dirty="0" err="1"/>
              <a:t>ConvLSTM</a:t>
            </a:r>
            <a:endParaRPr lang="en-US" dirty="0"/>
          </a:p>
          <a:p>
            <a:pPr lvl="1"/>
            <a:r>
              <a:rPr lang="en-US" dirty="0"/>
              <a:t>3DCNNs</a:t>
            </a:r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0A2035-85BA-AB42-9009-BAC8CB75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CB4E5-F5CA-CD47-9AE3-A07BD6AB5419}" type="datetime1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D6E98-9943-D040-9F37-B9F6A296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65EFF-8E05-2240-85AF-7543E2D1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A22C90D-E288-A248-B226-562A38EEE9E6}"/>
              </a:ext>
            </a:extLst>
          </p:cNvPr>
          <p:cNvSpPr/>
          <p:nvPr/>
        </p:nvSpPr>
        <p:spPr>
          <a:xfrm>
            <a:off x="2819400" y="2514600"/>
            <a:ext cx="228600" cy="838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DD12E-CCA0-E344-94EA-D51E93B16DCF}"/>
              </a:ext>
            </a:extLst>
          </p:cNvPr>
          <p:cNvSpPr txBox="1"/>
          <p:nvPr/>
        </p:nvSpPr>
        <p:spPr>
          <a:xfrm>
            <a:off x="3124200" y="2743200"/>
            <a:ext cx="491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First class requirements in the public sector!</a:t>
            </a:r>
          </a:p>
        </p:txBody>
      </p:sp>
    </p:spTree>
    <p:extLst>
      <p:ext uri="{BB962C8B-B14F-4D97-AF65-F5344CB8AC3E}">
        <p14:creationId xmlns:p14="http://schemas.microsoft.com/office/powerpoint/2010/main" val="37104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57200" y="762000"/>
            <a:ext cx="8445960" cy="736200"/>
          </a:xfrm>
          <a:prstGeom prst="rect">
            <a:avLst/>
          </a:prstGeom>
        </p:spPr>
        <p:txBody>
          <a:bodyPr lIns="91119" tIns="45561" rIns="91119" bIns="45561" anchor="ctr"/>
          <a:lstStyle/>
          <a:p>
            <a:pPr defTabSz="455431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E09E19"/>
                </a:solidFill>
                <a:latin typeface="Georgia"/>
                <a:ea typeface="ＭＳ Ｐゴシック" charset="0"/>
                <a:cs typeface="Arial" charset="0"/>
              </a:rPr>
              <a:t>The Fourth Paradigm</a:t>
            </a:r>
            <a:endParaRPr sz="2800" dirty="0">
              <a:solidFill>
                <a:prstClr val="black"/>
              </a:solidFill>
              <a:latin typeface="Calibri"/>
              <a:ea typeface="ＭＳ Ｐゴシック" charset="0"/>
              <a:cs typeface="Arial" charset="0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482760" y="1545000"/>
            <a:ext cx="8445960" cy="4776120"/>
          </a:xfrm>
          <a:prstGeom prst="rect">
            <a:avLst/>
          </a:prstGeom>
        </p:spPr>
        <p:txBody>
          <a:bodyPr lIns="91119" tIns="45561" rIns="91119" bIns="45561"/>
          <a:lstStyle/>
          <a:p>
            <a:pPr marL="340127" indent="-340127" defTabSz="45543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3262"/>
                </a:solidFill>
                <a:latin typeface="Calibri"/>
                <a:ea typeface="ＭＳ Ｐゴシック" charset="0"/>
                <a:cs typeface="Arial" charset="0"/>
              </a:rPr>
              <a:t>Empirical + experimental</a:t>
            </a:r>
          </a:p>
          <a:p>
            <a:pPr marL="340127" indent="-340127" defTabSz="45543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3262"/>
                </a:solidFill>
                <a:latin typeface="Calibri"/>
                <a:ea typeface="ＭＳ Ｐゴシック" charset="0"/>
                <a:cs typeface="Arial" charset="0"/>
              </a:rPr>
              <a:t>Theoretical</a:t>
            </a:r>
          </a:p>
          <a:p>
            <a:pPr marL="340127" indent="-340127" defTabSz="45543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3262"/>
                </a:solidFill>
                <a:latin typeface="Calibri"/>
                <a:ea typeface="ＭＳ Ｐゴシック" charset="0"/>
                <a:cs typeface="Arial" charset="0"/>
              </a:rPr>
              <a:t>Computational</a:t>
            </a:r>
          </a:p>
          <a:p>
            <a:pPr marL="340127" indent="-340127" defTabSz="455431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003262"/>
                </a:solidFill>
                <a:latin typeface="Calibri"/>
                <a:ea typeface="ＭＳ Ｐゴシック" charset="0"/>
                <a:cs typeface="Arial" charset="0"/>
              </a:rPr>
              <a:t>Data-Intensive</a:t>
            </a:r>
          </a:p>
        </p:txBody>
      </p:sp>
      <p:pic>
        <p:nvPicPr>
          <p:cNvPr id="4" name="Picture 3" descr="gr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3887" y="1110176"/>
            <a:ext cx="1764164" cy="274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ages from 4th_paradigm_book_complete_l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2890" y="2282746"/>
            <a:ext cx="1927955" cy="27463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67982" y="3877780"/>
            <a:ext cx="1376568" cy="338554"/>
          </a:xfrm>
          <a:prstGeom prst="rect">
            <a:avLst/>
          </a:prstGeom>
          <a:noFill/>
        </p:spPr>
        <p:txBody>
          <a:bodyPr wrap="square" lIns="91119" tIns="45561" rIns="91119" bIns="45561" rtlCol="0">
            <a:spAutoFit/>
          </a:bodyPr>
          <a:lstStyle/>
          <a:p>
            <a:pPr algn="ctr" defTabSz="455431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  <a:ea typeface="ＭＳ Ｐゴシック" charset="0"/>
                <a:cs typeface="Calibri"/>
              </a:rPr>
              <a:t>Jim Gray</a:t>
            </a:r>
          </a:p>
        </p:txBody>
      </p:sp>
      <p:pic>
        <p:nvPicPr>
          <p:cNvPr id="7" name="Picture 2" descr="D033039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71" y="3390834"/>
            <a:ext cx="122681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bboard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601" y="3888837"/>
            <a:ext cx="1238312" cy="1600200"/>
          </a:xfrm>
          <a:prstGeom prst="rect">
            <a:avLst/>
          </a:prstGeom>
        </p:spPr>
      </p:pic>
      <p:pic>
        <p:nvPicPr>
          <p:cNvPr id="9" name="Picture 8" descr="d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3189" y="4343320"/>
            <a:ext cx="1248156" cy="1600200"/>
          </a:xfrm>
          <a:prstGeom prst="rect">
            <a:avLst/>
          </a:prstGeom>
        </p:spPr>
      </p:pic>
      <p:pic>
        <p:nvPicPr>
          <p:cNvPr id="10" name="Picture 5" descr="sd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8795" y="4772181"/>
            <a:ext cx="131632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sdss_logo_4c877_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5059" y="5943525"/>
            <a:ext cx="856886" cy="483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758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Nearly every field of discovery has been transitioning from “data poor” to “data rich”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02" y="3633385"/>
            <a:ext cx="2545016" cy="33275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</a:rPr>
              <a:t>Astronomy: LSST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3" descr="lhc-f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13" y="1988772"/>
            <a:ext cx="2263057" cy="141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iseq_2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418" y="4143375"/>
            <a:ext cx="2026921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386286" y="2051928"/>
            <a:ext cx="1873396" cy="1551213"/>
            <a:chOff x="2926481" y="1752600"/>
            <a:chExt cx="6130925" cy="5076539"/>
          </a:xfrm>
        </p:grpSpPr>
        <p:pic>
          <p:nvPicPr>
            <p:cNvPr id="8" name="Picture 3" descr="ooi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481" y="3296952"/>
              <a:ext cx="6130925" cy="3532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OOI_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8537" y="1752600"/>
              <a:ext cx="2971800" cy="151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6" descr="isp-199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6" y="4627648"/>
            <a:ext cx="1984481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herrychristma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209" y="4467716"/>
            <a:ext cx="2130526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3276982" y="3406209"/>
            <a:ext cx="2545016" cy="332751"/>
          </a:xfrm>
          <a:prstGeom prst="rect">
            <a:avLst/>
          </a:prstGeom>
        </p:spPr>
        <p:txBody>
          <a:bodyPr vert="horz" lIns="90918" tIns="45464" rIns="90918" bIns="45464" rtlCol="0">
            <a:normAutofit fontScale="92500" lnSpcReduction="10000"/>
          </a:bodyPr>
          <a:lstStyle>
            <a:lvl1pPr marL="342763" indent="-342763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1pPr>
            <a:lvl2pPr marL="742652" indent="-285637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2pPr>
            <a:lvl3pPr marL="114254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3pPr>
            <a:lvl4pPr marL="1599559" indent="-228509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4pPr>
            <a:lvl5pPr marL="2056576" indent="-228509" algn="l" defTabSz="457016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5pPr>
            <a:lvl6pPr marL="2513594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9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7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</a:rPr>
              <a:t>Physics: </a:t>
            </a:r>
            <a:r>
              <a:rPr lang="en-US" sz="1800" dirty="0" err="1">
                <a:solidFill>
                  <a:srgbClr val="000000"/>
                </a:solidFill>
              </a:rPr>
              <a:t>Fermilab</a:t>
            </a:r>
            <a:r>
              <a:rPr lang="en-US" sz="1800" dirty="0">
                <a:solidFill>
                  <a:srgbClr val="000000"/>
                </a:solidFill>
              </a:rPr>
              <a:t>, LHC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76942" y="3615500"/>
            <a:ext cx="2545016" cy="332751"/>
          </a:xfrm>
          <a:prstGeom prst="rect">
            <a:avLst/>
          </a:prstGeom>
        </p:spPr>
        <p:txBody>
          <a:bodyPr vert="horz" lIns="90918" tIns="45464" rIns="90918" bIns="45464" rtlCol="0">
            <a:normAutofit fontScale="92500" lnSpcReduction="10000"/>
          </a:bodyPr>
          <a:lstStyle>
            <a:lvl1pPr marL="342763" indent="-342763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1pPr>
            <a:lvl2pPr marL="742652" indent="-285637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2pPr>
            <a:lvl3pPr marL="114254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3pPr>
            <a:lvl4pPr marL="1599559" indent="-228509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4pPr>
            <a:lvl5pPr marL="2056576" indent="-228509" algn="l" defTabSz="457016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5pPr>
            <a:lvl6pPr marL="2513594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9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7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</a:rPr>
              <a:t>Oceanography: OOI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-60478" y="6239485"/>
            <a:ext cx="2545016" cy="332751"/>
          </a:xfrm>
          <a:prstGeom prst="rect">
            <a:avLst/>
          </a:prstGeom>
        </p:spPr>
        <p:txBody>
          <a:bodyPr vert="horz" lIns="90918" tIns="45464" rIns="90918" bIns="45464" rtlCol="0">
            <a:normAutofit fontScale="92500" lnSpcReduction="10000"/>
          </a:bodyPr>
          <a:lstStyle>
            <a:lvl1pPr marL="342763" indent="-342763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1pPr>
            <a:lvl2pPr marL="742652" indent="-285637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2pPr>
            <a:lvl3pPr marL="114254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3pPr>
            <a:lvl4pPr marL="1599559" indent="-228509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4pPr>
            <a:lvl5pPr marL="2056576" indent="-228509" algn="l" defTabSz="457016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5pPr>
            <a:lvl6pPr marL="2513594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9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7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</a:rPr>
              <a:t>Social Sciences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87202" y="5735169"/>
            <a:ext cx="2545016" cy="332751"/>
          </a:xfrm>
          <a:prstGeom prst="rect">
            <a:avLst/>
          </a:prstGeom>
        </p:spPr>
        <p:txBody>
          <a:bodyPr vert="horz" lIns="90918" tIns="45464" rIns="90918" bIns="45464" rtlCol="0">
            <a:normAutofit fontScale="92500" lnSpcReduction="10000"/>
          </a:bodyPr>
          <a:lstStyle>
            <a:lvl1pPr marL="342763" indent="-342763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1pPr>
            <a:lvl2pPr marL="742652" indent="-285637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2pPr>
            <a:lvl3pPr marL="114254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3pPr>
            <a:lvl4pPr marL="1599559" indent="-228509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4pPr>
            <a:lvl5pPr marL="2056576" indent="-228509" algn="l" defTabSz="457016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5pPr>
            <a:lvl6pPr marL="2513594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9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7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</a:rPr>
              <a:t>Biology: Sequencing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720129" y="6067916"/>
            <a:ext cx="1960054" cy="547005"/>
          </a:xfrm>
          <a:prstGeom prst="rect">
            <a:avLst/>
          </a:prstGeom>
        </p:spPr>
        <p:txBody>
          <a:bodyPr vert="horz" lIns="90918" tIns="45464" rIns="90918" bIns="45464" rtlCol="0">
            <a:normAutofit/>
          </a:bodyPr>
          <a:lstStyle>
            <a:lvl1pPr marL="342763" indent="-342763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1pPr>
            <a:lvl2pPr marL="742652" indent="-285637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2pPr>
            <a:lvl3pPr marL="114254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3pPr>
            <a:lvl4pPr marL="1599559" indent="-228509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4pPr>
            <a:lvl5pPr marL="2056576" indent="-228509" algn="l" defTabSz="457016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5pPr>
            <a:lvl6pPr marL="2513594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9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7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</a:rPr>
              <a:t>Economics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762741" y="5224749"/>
            <a:ext cx="2381265" cy="332751"/>
          </a:xfrm>
          <a:prstGeom prst="rect">
            <a:avLst/>
          </a:prstGeom>
        </p:spPr>
        <p:txBody>
          <a:bodyPr vert="horz" lIns="90918" tIns="45464" rIns="90918" bIns="45464" rtlCol="0">
            <a:normAutofit fontScale="92500" lnSpcReduction="10000"/>
          </a:bodyPr>
          <a:lstStyle>
            <a:lvl1pPr marL="342763" indent="-342763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1pPr>
            <a:lvl2pPr marL="742652" indent="-285637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2pPr>
            <a:lvl3pPr marL="114254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3pPr>
            <a:lvl4pPr marL="1599559" indent="-228509" algn="l" defTabSz="457016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4pPr>
            <a:lvl5pPr marL="2056576" indent="-228509" algn="l" defTabSz="457016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003262"/>
                </a:solidFill>
                <a:latin typeface="Calibri"/>
                <a:ea typeface="+mn-ea"/>
                <a:cs typeface="Calibri"/>
              </a:defRPr>
            </a:lvl5pPr>
            <a:lvl6pPr marL="2513594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1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9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7" indent="-228509" algn="l" defTabSz="45701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000000"/>
                </a:solidFill>
              </a:rPr>
              <a:t>Neuroscience: EEG, fMRI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 descr="neuro-imaging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601" y="4143386"/>
            <a:ext cx="2062607" cy="1081367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0571" y="1714501"/>
            <a:ext cx="2151038" cy="19243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31A63-D9C2-F44C-84A0-8BE08A3F29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4718" y="1893913"/>
            <a:ext cx="1765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7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83BEC-5BEC-DA46-86A5-666C03A8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2A23D-6AAB-4A4D-BAD5-C3626C4D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89011-9DC0-6940-9DED-FC7A9ECE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928A0-3661-B449-9818-27EA03EC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8" y="2666035"/>
            <a:ext cx="3569884" cy="358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764A0-5E84-9845-A149-4A4E88883960}"/>
              </a:ext>
            </a:extLst>
          </p:cNvPr>
          <p:cNvSpPr txBox="1"/>
          <p:nvPr/>
        </p:nvSpPr>
        <p:spPr>
          <a:xfrm>
            <a:off x="508832" y="644324"/>
            <a:ext cx="4596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Detecting flood-damaged buildings from satellite imagery using neural networks</a:t>
            </a:r>
          </a:p>
        </p:txBody>
      </p:sp>
      <p:pic>
        <p:nvPicPr>
          <p:cNvPr id="10" name="Picture 9" descr="A circuit board&#13;&#10;&#13;&#10;Description automatically generated">
            <a:extLst>
              <a:ext uri="{FF2B5EF4-FFF2-40B4-BE49-F238E27FC236}">
                <a16:creationId xmlns:a16="http://schemas.microsoft.com/office/drawing/2014/main" id="{433CDF0B-CE0E-3344-B868-83228AD6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614" y="1567654"/>
            <a:ext cx="4932392" cy="2440696"/>
          </a:xfrm>
          <a:prstGeom prst="rect">
            <a:avLst/>
          </a:prstGeom>
        </p:spPr>
      </p:pic>
      <p:pic>
        <p:nvPicPr>
          <p:cNvPr id="12" name="Picture 11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5B4D0EA3-0AFC-0643-8391-EFD52737F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80511"/>
            <a:ext cx="3517627" cy="2166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68F4F-F869-9B48-A961-94FDE4C3F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0" y="112020"/>
            <a:ext cx="952500" cy="127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D8511C-E5DD-4140-9C53-EC1CDA4655ED}"/>
              </a:ext>
            </a:extLst>
          </p:cNvPr>
          <p:cNvSpPr/>
          <p:nvPr/>
        </p:nvSpPr>
        <p:spPr>
          <a:xfrm>
            <a:off x="8030741" y="1454181"/>
            <a:ext cx="1189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Youngjun</a:t>
            </a:r>
            <a:r>
              <a:rPr lang="en-US" dirty="0"/>
              <a:t> </a:t>
            </a:r>
            <a:r>
              <a:rPr lang="en-US" dirty="0" err="1"/>
              <a:t>Choe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9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5316" y="334850"/>
            <a:ext cx="3358398" cy="403175"/>
          </a:xfrm>
          <a:prstGeom prst="rect">
            <a:avLst/>
          </a:prstGeom>
          <a:noFill/>
        </p:spPr>
        <p:txBody>
          <a:bodyPr wrap="none" lIns="63997" tIns="31998" rIns="63997" bIns="31998" rtlCol="0">
            <a:spAutoFit/>
          </a:bodyPr>
          <a:lstStyle/>
          <a:p>
            <a:pPr marL="0" marR="0" lvl="0" indent="0" algn="ctr" defTabSz="4562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solidFill>
                  <a:prstClr val="black"/>
                </a:solidFill>
                <a:latin typeface="Calibri"/>
                <a:ea typeface=""/>
                <a:cs typeface=""/>
              </a:rPr>
              <a:t>Accessibility, Urban Mobility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9" name="Shape 101"/>
          <p:cNvSpPr txBox="1"/>
          <p:nvPr/>
        </p:nvSpPr>
        <p:spPr>
          <a:xfrm>
            <a:off x="4937845" y="484856"/>
            <a:ext cx="2929191" cy="1242249"/>
          </a:xfrm>
          <a:prstGeom prst="rect">
            <a:avLst/>
          </a:prstGeom>
          <a:noFill/>
          <a:ln>
            <a:noFill/>
          </a:ln>
        </p:spPr>
        <p:txBody>
          <a:bodyPr lIns="63986" tIns="63986" rIns="63986" bIns="63986" anchor="t" anchorCtr="0">
            <a:noAutofit/>
          </a:bodyPr>
          <a:lstStyle/>
          <a:p>
            <a:pPr marL="0" marR="0" lvl="0" indent="0" algn="l" defTabSz="4562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Tx/>
              <a:buNone/>
              <a:tabLst/>
              <a:defRPr/>
            </a:pPr>
            <a:r>
              <a:rPr kumimoji="0" lang="en" sz="1700" b="0" i="1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powered by data from:</a:t>
            </a:r>
          </a:p>
          <a:p>
            <a:pPr marL="0" marR="0" lvl="0" indent="0" algn="l" defTabSz="4562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Tx/>
              <a:buNone/>
              <a:tabLst/>
              <a:defRPr/>
            </a:pPr>
            <a:r>
              <a:rPr kumimoji="0" lang="en" sz="17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SDOT/</a:t>
            </a:r>
            <a:r>
              <a:rPr kumimoji="0" lang="en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Socrata</a:t>
            </a:r>
            <a:r>
              <a:rPr kumimoji="0" lang="en" sz="1700" b="0" i="0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t>, Google API</a:t>
            </a:r>
          </a:p>
        </p:txBody>
      </p:sp>
      <p:pic>
        <p:nvPicPr>
          <p:cNvPr id="19" name="Shape 413"/>
          <p:cNvPicPr preferRelativeResize="0"/>
          <p:nvPr/>
        </p:nvPicPr>
        <p:blipFill rotWithShape="1">
          <a:blip r:embed="rId2">
            <a:alphaModFix/>
          </a:blip>
          <a:srcRect r="42148" b="9421"/>
          <a:stretch/>
        </p:blipFill>
        <p:spPr>
          <a:xfrm>
            <a:off x="396999" y="3276600"/>
            <a:ext cx="2235187" cy="1724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2982456" y="1450722"/>
            <a:ext cx="4325056" cy="2196728"/>
            <a:chOff x="580904" y="1408066"/>
            <a:chExt cx="10420189" cy="4358735"/>
          </a:xfrm>
        </p:grpSpPr>
        <p:pic>
          <p:nvPicPr>
            <p:cNvPr id="13" name="Shape 3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0904" y="1408066"/>
              <a:ext cx="4640151" cy="4358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3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5347" y="1408066"/>
              <a:ext cx="4625746" cy="4358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10"/>
            <p:cNvSpPr/>
            <p:nvPr/>
          </p:nvSpPr>
          <p:spPr>
            <a:xfrm>
              <a:off x="3807913" y="2567932"/>
              <a:ext cx="796006" cy="910788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4562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6" name="Shape 311"/>
            <p:cNvSpPr/>
            <p:nvPr/>
          </p:nvSpPr>
          <p:spPr>
            <a:xfrm>
              <a:off x="9623138" y="2567932"/>
              <a:ext cx="796006" cy="910788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4562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7" name="Shape 312"/>
            <p:cNvSpPr/>
            <p:nvPr/>
          </p:nvSpPr>
          <p:spPr>
            <a:xfrm>
              <a:off x="2137433" y="3478720"/>
              <a:ext cx="796006" cy="910788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4562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8" name="Shape 313"/>
            <p:cNvSpPr/>
            <p:nvPr/>
          </p:nvSpPr>
          <p:spPr>
            <a:xfrm>
              <a:off x="7932761" y="3478720"/>
              <a:ext cx="796006" cy="910788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defTabSz="4562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5508476" y="3478720"/>
              <a:ext cx="730230" cy="521973"/>
            </a:xfrm>
            <a:prstGeom prst="rightArrow">
              <a:avLst/>
            </a:prstGeom>
            <a:solidFill>
              <a:srgbClr val="00009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62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C7702F5-F568-424C-9161-68B591F17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454" y="3959735"/>
            <a:ext cx="4900516" cy="2450258"/>
          </a:xfrm>
          <a:prstGeom prst="rect">
            <a:avLst/>
          </a:prstGeom>
        </p:spPr>
      </p:pic>
      <p:pic>
        <p:nvPicPr>
          <p:cNvPr id="22" name="Shape 75">
            <a:extLst>
              <a:ext uri="{FF2B5EF4-FFF2-40B4-BE49-F238E27FC236}">
                <a16:creationId xmlns:a16="http://schemas.microsoft.com/office/drawing/2014/main" id="{5E7BBAB3-9586-994F-B064-FDEA7A2F949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703" y="1160446"/>
            <a:ext cx="1950645" cy="193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7D416D-47BF-D04A-8D3D-027AB0FEB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990" y="448007"/>
            <a:ext cx="12700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96DCD3-B97A-4C42-A8E4-A9A07DA723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56" y="5184863"/>
            <a:ext cx="2743200" cy="1353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03F911-1182-3B4D-BF37-0AD0E177C0C5}"/>
              </a:ext>
            </a:extLst>
          </p:cNvPr>
          <p:cNvSpPr txBox="1"/>
          <p:nvPr/>
        </p:nvSpPr>
        <p:spPr>
          <a:xfrm>
            <a:off x="7786619" y="23622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Anat</a:t>
            </a:r>
            <a:r>
              <a:rPr lang="en-US" dirty="0"/>
              <a:t> Caspi</a:t>
            </a:r>
          </a:p>
        </p:txBody>
      </p:sp>
    </p:spTree>
    <p:extLst>
      <p:ext uri="{BB962C8B-B14F-4D97-AF65-F5344CB8AC3E}">
        <p14:creationId xmlns:p14="http://schemas.microsoft.com/office/powerpoint/2010/main" val="350632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idx="4294967295"/>
          </p:nvPr>
        </p:nvSpPr>
        <p:spPr>
          <a:xfrm>
            <a:off x="178506" y="346727"/>
            <a:ext cx="8229600" cy="914400"/>
          </a:xfrm>
        </p:spPr>
        <p:txBody>
          <a:bodyPr/>
          <a:lstStyle/>
          <a:p>
            <a:pPr algn="l"/>
            <a:r>
              <a:rPr lang="en-US" sz="3200" dirty="0"/>
              <a:t>Housing and homelessness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0290" y="3912989"/>
            <a:ext cx="1151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05656"/>
            <a:r>
              <a:rPr lang="en-US" sz="1400" dirty="0">
                <a:solidFill>
                  <a:prstClr val="black"/>
                </a:solidFill>
                <a:ea typeface="ＭＳ Ｐゴシック" pitchFamily="34" charset="-128"/>
                <a:cs typeface=""/>
              </a:rPr>
              <a:t>Emergency shelter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26620" y="3241197"/>
            <a:ext cx="1152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05656"/>
            <a:r>
              <a:rPr lang="en-US" sz="1400" dirty="0">
                <a:solidFill>
                  <a:prstClr val="black"/>
                </a:solidFill>
                <a:ea typeface="ＭＳ Ｐゴシック" pitchFamily="34" charset="-128"/>
                <a:cs typeface=""/>
              </a:rPr>
              <a:t>Transitional housing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3292639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05656"/>
            <a:r>
              <a:rPr lang="en-US" sz="1400" dirty="0">
                <a:solidFill>
                  <a:prstClr val="black"/>
                </a:solidFill>
                <a:ea typeface="ＭＳ Ｐゴシック" pitchFamily="34" charset="-128"/>
                <a:cs typeface=""/>
              </a:rPr>
              <a:t>Rapid </a:t>
            </a:r>
          </a:p>
          <a:p>
            <a:pPr algn="ctr" defTabSz="405656"/>
            <a:r>
              <a:rPr lang="en-US" sz="1400" dirty="0">
                <a:solidFill>
                  <a:prstClr val="black"/>
                </a:solidFill>
                <a:ea typeface="ＭＳ Ｐゴシック" pitchFamily="34" charset="-128"/>
                <a:cs typeface=""/>
              </a:rPr>
              <a:t>re-housing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55032" y="2108200"/>
            <a:ext cx="855010" cy="113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0028" y="2779992"/>
            <a:ext cx="847117" cy="113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5235" y="2164604"/>
            <a:ext cx="855009" cy="113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 descr="http://images.clipartpanda.com/family-clip-art-family-in-black-md.png"/>
          <p:cNvPicPr>
            <a:picLocks noChangeAspect="1" noChangeArrowheads="1"/>
          </p:cNvPicPr>
          <p:nvPr/>
        </p:nvPicPr>
        <p:blipFill>
          <a:blip r:embed="rId6"/>
          <a:srcRect l="14299" t="24433" r="10280" b="21145"/>
          <a:stretch>
            <a:fillRect/>
          </a:stretch>
        </p:blipFill>
        <p:spPr bwMode="auto">
          <a:xfrm>
            <a:off x="381003" y="2953368"/>
            <a:ext cx="1689289" cy="1608848"/>
          </a:xfrm>
          <a:prstGeom prst="rect">
            <a:avLst/>
          </a:prstGeom>
          <a:noFill/>
        </p:spPr>
      </p:pic>
      <p:sp>
        <p:nvSpPr>
          <p:cNvPr id="15" name="Right Arrow 14"/>
          <p:cNvSpPr/>
          <p:nvPr/>
        </p:nvSpPr>
        <p:spPr>
          <a:xfrm rot="19919181">
            <a:off x="3205792" y="2804234"/>
            <a:ext cx="510181" cy="3914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5656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6306" y="3295418"/>
            <a:ext cx="1152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05656"/>
            <a:r>
              <a:rPr lang="en-US" sz="1400" dirty="0">
                <a:solidFill>
                  <a:prstClr val="black"/>
                </a:solidFill>
                <a:ea typeface="ＭＳ Ｐゴシック" pitchFamily="34" charset="-128"/>
                <a:cs typeface=""/>
              </a:rPr>
              <a:t>Permanent housing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778987" y="2601035"/>
            <a:ext cx="510181" cy="3914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5656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347822" y="2608507"/>
            <a:ext cx="510181" cy="3914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5656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2266426">
            <a:off x="3203194" y="4294349"/>
            <a:ext cx="510181" cy="3914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5656"/>
            <a:endParaRPr lang="en-US">
              <a:solidFill>
                <a:prstClr val="white"/>
              </a:solidFill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03340" y="4404798"/>
            <a:ext cx="847117" cy="113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3657600" y="5544777"/>
            <a:ext cx="127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05656"/>
            <a:r>
              <a:rPr lang="en-US" sz="1400" dirty="0">
                <a:solidFill>
                  <a:prstClr val="black"/>
                </a:solidFill>
                <a:ea typeface="ＭＳ Ｐゴシック" pitchFamily="34" charset="-128"/>
                <a:cs typeface=""/>
              </a:rPr>
              <a:t>Housing with services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4823822" y="4853126"/>
            <a:ext cx="510181" cy="3914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5656"/>
            <a:endParaRPr lang="en-US">
              <a:solidFill>
                <a:prstClr val="white"/>
              </a:solidFill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21236" y="4425411"/>
            <a:ext cx="1619715" cy="123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5457697" y="5661463"/>
            <a:ext cx="1505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05656"/>
            <a:r>
              <a:rPr lang="en-US" sz="1400" dirty="0">
                <a:solidFill>
                  <a:prstClr val="black"/>
                </a:solidFill>
                <a:ea typeface="ＭＳ Ｐゴシック" pitchFamily="34" charset="-128"/>
                <a:cs typeface=""/>
              </a:rPr>
              <a:t>Unsuccessful exit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 rotWithShape="1">
          <a:blip r:embed="rId9"/>
          <a:srcRect l="1755" t="6779" r="4678" b="5085"/>
          <a:stretch/>
        </p:blipFill>
        <p:spPr bwMode="auto">
          <a:xfrm>
            <a:off x="6934200" y="2006600"/>
            <a:ext cx="15240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339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370"/>
          <p:cNvPicPr preferRelativeResize="0"/>
          <p:nvPr/>
        </p:nvPicPr>
        <p:blipFill rotWithShape="1">
          <a:blip r:embed="rId2">
            <a:alphaModFix/>
          </a:blip>
          <a:srcRect l="2330" t="10103" r="22486"/>
          <a:stretch/>
        </p:blipFill>
        <p:spPr>
          <a:xfrm>
            <a:off x="396862" y="1289977"/>
            <a:ext cx="6250278" cy="42726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58845" y="5467927"/>
            <a:ext cx="8050608" cy="1249551"/>
          </a:xfrm>
          <a:prstGeom prst="rect">
            <a:avLst/>
          </a:prstGeom>
          <a:noFill/>
        </p:spPr>
        <p:txBody>
          <a:bodyPr wrap="square" lIns="63987" tIns="31993" rIns="63987" bIns="31993" rtlCol="0">
            <a:spAutoFit/>
          </a:bodyPr>
          <a:lstStyle/>
          <a:p>
            <a:pPr defTabSz="457021"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Calibri"/>
                <a:ea typeface=""/>
                <a:cs typeface=""/>
              </a:rPr>
              <a:t>Common trajectories lead to different outcomes: </a:t>
            </a:r>
          </a:p>
          <a:p>
            <a:pPr marL="696970" lvl="1" indent="-239948" defTabSz="457021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  <a:ea typeface=""/>
                <a:cs typeface=""/>
              </a:rPr>
              <a:t>a </a:t>
            </a:r>
            <a:r>
              <a:rPr lang="en-US" sz="1500" dirty="0">
                <a:solidFill>
                  <a:srgbClr val="3366FF"/>
                </a:solidFill>
                <a:latin typeface="Calibri"/>
                <a:ea typeface=""/>
                <a:cs typeface=""/>
              </a:rPr>
              <a:t>successful exit </a:t>
            </a:r>
            <a:r>
              <a:rPr lang="en-US" sz="1500" dirty="0">
                <a:solidFill>
                  <a:prstClr val="black"/>
                </a:solidFill>
                <a:latin typeface="Calibri"/>
                <a:ea typeface=""/>
                <a:cs typeface=""/>
              </a:rPr>
              <a:t>from an episode would mean that the family found a permanent housing solution</a:t>
            </a:r>
          </a:p>
          <a:p>
            <a:pPr marL="696970" lvl="1" indent="-239948" defTabSz="457021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  <a:ea typeface=""/>
                <a:cs typeface=""/>
              </a:rPr>
              <a:t>a proportion of these still receive </a:t>
            </a:r>
            <a:r>
              <a:rPr lang="en-US" sz="1500" dirty="0">
                <a:solidFill>
                  <a:srgbClr val="008000"/>
                </a:solidFill>
                <a:latin typeface="Calibri"/>
                <a:ea typeface=""/>
                <a:cs typeface=""/>
              </a:rPr>
              <a:t>government subsidies </a:t>
            </a:r>
          </a:p>
          <a:p>
            <a:pPr marL="696970" lvl="1" indent="-239948" defTabSz="457021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dirty="0">
                <a:solidFill>
                  <a:prstClr val="black"/>
                </a:solidFill>
                <a:latin typeface="Calibri"/>
                <a:ea typeface=""/>
                <a:cs typeface=""/>
              </a:rPr>
              <a:t>other exits are </a:t>
            </a:r>
            <a:r>
              <a:rPr lang="en-US" sz="1500" dirty="0">
                <a:solidFill>
                  <a:srgbClr val="FF0000"/>
                </a:solidFill>
                <a:latin typeface="Calibri"/>
                <a:ea typeface=""/>
                <a:cs typeface=""/>
              </a:rPr>
              <a:t>exits back into homelessness, or to other, unknown destinations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3104" y="201609"/>
            <a:ext cx="5608096" cy="403165"/>
          </a:xfrm>
          <a:prstGeom prst="rect">
            <a:avLst/>
          </a:prstGeom>
          <a:noFill/>
        </p:spPr>
        <p:txBody>
          <a:bodyPr wrap="none" lIns="63987" tIns="31993" rIns="63987" bIns="31993" rtlCol="0">
            <a:spAutoFit/>
          </a:bodyPr>
          <a:lstStyle/>
          <a:p>
            <a:pPr algn="ctr" defTabSz="457021" fontAlgn="auto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prstClr val="black"/>
                </a:solidFill>
                <a:latin typeface="Calibri"/>
                <a:ea typeface=""/>
                <a:cs typeface=""/>
              </a:rPr>
              <a:t>Analyzing Family Trajectories through Programs </a:t>
            </a:r>
          </a:p>
        </p:txBody>
      </p:sp>
      <p:pic>
        <p:nvPicPr>
          <p:cNvPr id="7" name="Shape 370"/>
          <p:cNvPicPr preferRelativeResize="0"/>
          <p:nvPr/>
        </p:nvPicPr>
        <p:blipFill rotWithShape="1">
          <a:blip r:embed="rId2">
            <a:alphaModFix/>
          </a:blip>
          <a:srcRect l="77200" r="8034" b="82169"/>
          <a:stretch/>
        </p:blipFill>
        <p:spPr>
          <a:xfrm>
            <a:off x="6770648" y="457200"/>
            <a:ext cx="2304951" cy="13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334272" y="12684"/>
            <a:ext cx="1741328" cy="280054"/>
          </a:xfrm>
          <a:prstGeom prst="rect">
            <a:avLst/>
          </a:prstGeom>
          <a:noFill/>
        </p:spPr>
        <p:txBody>
          <a:bodyPr wrap="square" lIns="63987" tIns="31993" rIns="63987" bIns="31993" rtlCol="0">
            <a:spAutoFit/>
          </a:bodyPr>
          <a:lstStyle/>
          <a:p>
            <a:pPr algn="ctr" defTabSz="457021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/>
                <a:ea typeface=""/>
                <a:cs typeface=""/>
              </a:rPr>
              <a:t>Data: Pierce County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354" y="3515920"/>
            <a:ext cx="384144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Emergency Shelter -&gt; Rapid Re-housing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352" y="1827852"/>
            <a:ext cx="411615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Emergency Shelter -&gt; Transitional Housing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29400" y="3515920"/>
            <a:ext cx="2198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80</a:t>
            </a:r>
            <a:r>
              <a:rPr lang="en-US" sz="1600">
                <a:solidFill>
                  <a:srgbClr val="00B050"/>
                </a:solidFill>
              </a:rPr>
              <a:t>% successful exits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4879" y="1875413"/>
            <a:ext cx="2747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Only 40% successful exits</a:t>
            </a:r>
          </a:p>
        </p:txBody>
      </p:sp>
    </p:spTree>
    <p:extLst>
      <p:ext uri="{BB962C8B-B14F-4D97-AF65-F5344CB8AC3E}">
        <p14:creationId xmlns:p14="http://schemas.microsoft.com/office/powerpoint/2010/main" val="385960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A653B-1557-3145-9EE7-576E905BC387}"/>
              </a:ext>
            </a:extLst>
          </p:cNvPr>
          <p:cNvGrpSpPr/>
          <p:nvPr/>
        </p:nvGrpSpPr>
        <p:grpSpPr>
          <a:xfrm>
            <a:off x="2347324" y="2244525"/>
            <a:ext cx="500628" cy="1478782"/>
            <a:chOff x="1441124" y="1676400"/>
            <a:chExt cx="500628" cy="14787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7A6E62-9A09-3E4F-B891-064A2175DAF4}"/>
                </a:ext>
              </a:extLst>
            </p:cNvPr>
            <p:cNvSpPr/>
            <p:nvPr/>
          </p:nvSpPr>
          <p:spPr>
            <a:xfrm>
              <a:off x="1447800" y="1676400"/>
              <a:ext cx="457200" cy="457200"/>
            </a:xfrm>
            <a:prstGeom prst="ellipse">
              <a:avLst/>
            </a:prstGeom>
            <a:solidFill>
              <a:schemeClr val="accent4">
                <a:alpha val="79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7FA8A2-B1E2-6F4B-AB76-2A53E80A4DBE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1676400" y="2133600"/>
              <a:ext cx="0" cy="60960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7A0BD43-26CB-A849-ABE8-2959B47CB1FE}"/>
                </a:ext>
              </a:extLst>
            </p:cNvPr>
            <p:cNvSpPr/>
            <p:nvPr/>
          </p:nvSpPr>
          <p:spPr>
            <a:xfrm>
              <a:off x="1441124" y="2713055"/>
              <a:ext cx="498265" cy="442127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3B09BF7-AF23-5842-A645-54EEE49E1304}"/>
                </a:ext>
              </a:extLst>
            </p:cNvPr>
            <p:cNvSpPr/>
            <p:nvPr/>
          </p:nvSpPr>
          <p:spPr>
            <a:xfrm>
              <a:off x="1443487" y="2287719"/>
              <a:ext cx="498265" cy="226881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A5ADCB-7B1A-694F-9483-DAB0FFC099AF}"/>
              </a:ext>
            </a:extLst>
          </p:cNvPr>
          <p:cNvGrpSpPr/>
          <p:nvPr/>
        </p:nvGrpSpPr>
        <p:grpSpPr>
          <a:xfrm>
            <a:off x="2506400" y="2267134"/>
            <a:ext cx="500628" cy="1478782"/>
            <a:chOff x="1441124" y="1676400"/>
            <a:chExt cx="500628" cy="147878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9E54018-2120-3E4B-A164-C7392FAF3D60}"/>
                </a:ext>
              </a:extLst>
            </p:cNvPr>
            <p:cNvSpPr/>
            <p:nvPr/>
          </p:nvSpPr>
          <p:spPr>
            <a:xfrm>
              <a:off x="1447800" y="1676400"/>
              <a:ext cx="457200" cy="457200"/>
            </a:xfrm>
            <a:prstGeom prst="ellipse">
              <a:avLst/>
            </a:prstGeom>
            <a:solidFill>
              <a:schemeClr val="accent6">
                <a:alpha val="76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CF34A6-FDE4-B64E-A837-2FD3578670FC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1676400" y="2133600"/>
              <a:ext cx="0" cy="60960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456C1ED-6940-D14E-B044-96780AE9D9BF}"/>
                </a:ext>
              </a:extLst>
            </p:cNvPr>
            <p:cNvSpPr/>
            <p:nvPr/>
          </p:nvSpPr>
          <p:spPr>
            <a:xfrm>
              <a:off x="1441124" y="2713055"/>
              <a:ext cx="498265" cy="442127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7E91C4-BD16-D748-8FE4-7F29CC59C52E}"/>
                </a:ext>
              </a:extLst>
            </p:cNvPr>
            <p:cNvSpPr/>
            <p:nvPr/>
          </p:nvSpPr>
          <p:spPr>
            <a:xfrm>
              <a:off x="1443487" y="2287719"/>
              <a:ext cx="498265" cy="226881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32B7721-43ED-3046-BF6C-AEDB3241F1DA}"/>
              </a:ext>
            </a:extLst>
          </p:cNvPr>
          <p:cNvSpPr/>
          <p:nvPr/>
        </p:nvSpPr>
        <p:spPr>
          <a:xfrm>
            <a:off x="1790700" y="1981200"/>
            <a:ext cx="3535100" cy="2133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68C7DF-56D8-2546-8A0D-C6BD5FD0BC41}"/>
              </a:ext>
            </a:extLst>
          </p:cNvPr>
          <p:cNvSpPr txBox="1"/>
          <p:nvPr/>
        </p:nvSpPr>
        <p:spPr>
          <a:xfrm>
            <a:off x="2938446" y="193950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agency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6A9D63-62CC-804B-89E8-63E3C5AAAE96}"/>
              </a:ext>
            </a:extLst>
          </p:cNvPr>
          <p:cNvSpPr txBox="1"/>
          <p:nvPr/>
        </p:nvSpPr>
        <p:spPr>
          <a:xfrm>
            <a:off x="1446277" y="4347014"/>
            <a:ext cx="152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Subject matter experts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971D18-EC69-2D44-81B1-68B48019D273}"/>
              </a:ext>
            </a:extLst>
          </p:cNvPr>
          <p:cNvSpPr txBox="1"/>
          <p:nvPr/>
        </p:nvSpPr>
        <p:spPr>
          <a:xfrm>
            <a:off x="2596456" y="4375541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1049528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7707C30-3E25-D04C-802A-C6285B846F72}"/>
              </a:ext>
            </a:extLst>
          </p:cNvPr>
          <p:cNvGrpSpPr/>
          <p:nvPr/>
        </p:nvGrpSpPr>
        <p:grpSpPr>
          <a:xfrm>
            <a:off x="2347324" y="2244525"/>
            <a:ext cx="500628" cy="1478782"/>
            <a:chOff x="1441124" y="1676400"/>
            <a:chExt cx="500628" cy="147878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F0514E3-D60F-284D-8AD3-072F443DE861}"/>
                </a:ext>
              </a:extLst>
            </p:cNvPr>
            <p:cNvSpPr/>
            <p:nvPr/>
          </p:nvSpPr>
          <p:spPr>
            <a:xfrm>
              <a:off x="1447800" y="1676400"/>
              <a:ext cx="457200" cy="457200"/>
            </a:xfrm>
            <a:prstGeom prst="ellipse">
              <a:avLst/>
            </a:prstGeom>
            <a:solidFill>
              <a:schemeClr val="accent4">
                <a:alpha val="79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C92D19F-A7B4-C84D-A5DB-9220DDFD1E90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1676400" y="2133600"/>
              <a:ext cx="0" cy="609600"/>
            </a:xfrm>
            <a:prstGeom prst="line">
              <a:avLst/>
            </a:prstGeom>
            <a:ln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93049AB-B72C-9241-AFD9-2FF0DD4FB46C}"/>
                </a:ext>
              </a:extLst>
            </p:cNvPr>
            <p:cNvSpPr/>
            <p:nvPr/>
          </p:nvSpPr>
          <p:spPr>
            <a:xfrm>
              <a:off x="1441124" y="2713055"/>
              <a:ext cx="498265" cy="442127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FC0AD8E-0A7B-F241-92C2-1BF9F2605DE8}"/>
                </a:ext>
              </a:extLst>
            </p:cNvPr>
            <p:cNvSpPr/>
            <p:nvPr/>
          </p:nvSpPr>
          <p:spPr>
            <a:xfrm>
              <a:off x="1443487" y="2287719"/>
              <a:ext cx="498265" cy="226881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C8CA2F-A7FF-D945-9611-6E83930FAF72}"/>
              </a:ext>
            </a:extLst>
          </p:cNvPr>
          <p:cNvGrpSpPr/>
          <p:nvPr/>
        </p:nvGrpSpPr>
        <p:grpSpPr>
          <a:xfrm>
            <a:off x="4321686" y="2314620"/>
            <a:ext cx="500628" cy="1478782"/>
            <a:chOff x="1441124" y="1676400"/>
            <a:chExt cx="500628" cy="147878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1A7EB9-9D11-2A4A-AB63-8DCEFEC3EA9F}"/>
                </a:ext>
              </a:extLst>
            </p:cNvPr>
            <p:cNvSpPr/>
            <p:nvPr/>
          </p:nvSpPr>
          <p:spPr>
            <a:xfrm>
              <a:off x="1447800" y="1676400"/>
              <a:ext cx="457200" cy="457200"/>
            </a:xfrm>
            <a:prstGeom prst="ellipse">
              <a:avLst/>
            </a:prstGeom>
            <a:solidFill>
              <a:schemeClr val="accent6">
                <a:alpha val="76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DE8DCB-1053-7543-A5E8-0D89B1410BE8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1676400" y="2133600"/>
              <a:ext cx="0" cy="60960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D3ED0E2-7A8B-224D-93CE-91DF7F932A06}"/>
                </a:ext>
              </a:extLst>
            </p:cNvPr>
            <p:cNvSpPr/>
            <p:nvPr/>
          </p:nvSpPr>
          <p:spPr>
            <a:xfrm>
              <a:off x="1441124" y="2713055"/>
              <a:ext cx="498265" cy="442127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8B66D55-02E2-5249-AE4A-A0769AC4987D}"/>
                </a:ext>
              </a:extLst>
            </p:cNvPr>
            <p:cNvSpPr/>
            <p:nvPr/>
          </p:nvSpPr>
          <p:spPr>
            <a:xfrm>
              <a:off x="1443487" y="2287719"/>
              <a:ext cx="498265" cy="226881"/>
            </a:xfrm>
            <a:custGeom>
              <a:avLst/>
              <a:gdLst>
                <a:gd name="connsiteX0" fmla="*/ 0 w 703384"/>
                <a:gd name="connsiteY0" fmla="*/ 351692 h 442127"/>
                <a:gd name="connsiteX1" fmla="*/ 351692 w 703384"/>
                <a:gd name="connsiteY1" fmla="*/ 0 h 442127"/>
                <a:gd name="connsiteX2" fmla="*/ 703384 w 703384"/>
                <a:gd name="connsiteY2" fmla="*/ 442127 h 442127"/>
                <a:gd name="connsiteX3" fmla="*/ 703384 w 703384"/>
                <a:gd name="connsiteY3" fmla="*/ 442127 h 442127"/>
                <a:gd name="connsiteX0" fmla="*/ 0 w 663191"/>
                <a:gd name="connsiteY0" fmla="*/ 432078 h 442127"/>
                <a:gd name="connsiteX1" fmla="*/ 311499 w 663191"/>
                <a:gd name="connsiteY1" fmla="*/ 0 h 442127"/>
                <a:gd name="connsiteX2" fmla="*/ 663191 w 663191"/>
                <a:gd name="connsiteY2" fmla="*/ 442127 h 442127"/>
                <a:gd name="connsiteX3" fmla="*/ 663191 w 663191"/>
                <a:gd name="connsiteY3" fmla="*/ 442127 h 44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191" h="442127">
                  <a:moveTo>
                    <a:pt x="0" y="432078"/>
                  </a:moveTo>
                  <a:lnTo>
                    <a:pt x="311499" y="0"/>
                  </a:lnTo>
                  <a:lnTo>
                    <a:pt x="663191" y="442127"/>
                  </a:lnTo>
                  <a:lnTo>
                    <a:pt x="663191" y="442127"/>
                  </a:lnTo>
                </a:path>
              </a:pathLst>
            </a:custGeom>
            <a:noFill/>
            <a:ln w="254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20B29C8-A57A-824B-8B57-B2D5ED81B413}"/>
              </a:ext>
            </a:extLst>
          </p:cNvPr>
          <p:cNvSpPr/>
          <p:nvPr/>
        </p:nvSpPr>
        <p:spPr>
          <a:xfrm>
            <a:off x="1790700" y="1981200"/>
            <a:ext cx="3535100" cy="2133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999D1-ACC7-9943-8C14-1BFE5FF95BAA}"/>
              </a:ext>
            </a:extLst>
          </p:cNvPr>
          <p:cNvSpPr txBox="1"/>
          <p:nvPr/>
        </p:nvSpPr>
        <p:spPr>
          <a:xfrm>
            <a:off x="2938446" y="193950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City agency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9E4B65-AF8B-BB48-B755-D90C0CBF6EFD}"/>
              </a:ext>
            </a:extLst>
          </p:cNvPr>
          <p:cNvSpPr txBox="1"/>
          <p:nvPr/>
        </p:nvSpPr>
        <p:spPr>
          <a:xfrm>
            <a:off x="1446277" y="4347014"/>
            <a:ext cx="152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Subject matter experts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32B24C-68D7-C34C-B70D-341D9B759D94}"/>
              </a:ext>
            </a:extLst>
          </p:cNvPr>
          <p:cNvSpPr txBox="1"/>
          <p:nvPr/>
        </p:nvSpPr>
        <p:spPr>
          <a:xfrm>
            <a:off x="4604018" y="4485513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Data scientists</a:t>
            </a:r>
          </a:p>
        </p:txBody>
      </p:sp>
    </p:spTree>
    <p:extLst>
      <p:ext uri="{BB962C8B-B14F-4D97-AF65-F5344CB8AC3E}">
        <p14:creationId xmlns:p14="http://schemas.microsoft.com/office/powerpoint/2010/main" val="2971312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2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67548</TotalTime>
  <Words>781</Words>
  <Application>Microsoft Macintosh PowerPoint</Application>
  <PresentationFormat>On-screen Show (4:3)</PresentationFormat>
  <Paragraphs>120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Encode Sans Normal Black</vt:lpstr>
      <vt:lpstr>Frutiger 55 Roman</vt:lpstr>
      <vt:lpstr>Georgia</vt:lpstr>
      <vt:lpstr>Lucida Grande</vt:lpstr>
      <vt:lpstr>Open Sans</vt:lpstr>
      <vt:lpstr>Open Sans Light</vt:lpstr>
      <vt:lpstr>Roboto Slab</vt:lpstr>
      <vt:lpstr>Uni Sans</vt:lpstr>
      <vt:lpstr>Office Theme</vt:lpstr>
      <vt:lpstr>1_Custom Design</vt:lpstr>
      <vt:lpstr>Urban Analytics at Scale</vt:lpstr>
      <vt:lpstr>PowerPoint Presentation</vt:lpstr>
      <vt:lpstr>Nearly every field of discovery has been transitioning from “data poor” to “data rich”</vt:lpstr>
      <vt:lpstr>PowerPoint Presentation</vt:lpstr>
      <vt:lpstr>PowerPoint Presentation</vt:lpstr>
      <vt:lpstr>Housing and homelessness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is important: ORCA Percentage Difference in Ridership, Seattle</vt:lpstr>
      <vt:lpstr>PowerPoint Presentation</vt:lpstr>
      <vt:lpstr>PowerPoint Presentation</vt:lpstr>
      <vt:lpstr>PowerPoint Presentation</vt:lpstr>
      <vt:lpstr>PowerPoint Presentation</vt:lpstr>
      <vt:lpstr>Today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Bill Howe</cp:lastModifiedBy>
  <cp:revision>1053</cp:revision>
  <cp:lastPrinted>2017-04-19T15:04:52Z</cp:lastPrinted>
  <dcterms:created xsi:type="dcterms:W3CDTF">2009-09-22T17:54:40Z</dcterms:created>
  <dcterms:modified xsi:type="dcterms:W3CDTF">2019-07-12T05:09:45Z</dcterms:modified>
</cp:coreProperties>
</file>